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9" r:id="rId4"/>
    <p:sldId id="258" r:id="rId5"/>
    <p:sldId id="264" r:id="rId6"/>
    <p:sldId id="267" r:id="rId7"/>
    <p:sldId id="265" r:id="rId8"/>
    <p:sldId id="266" r:id="rId9"/>
    <p:sldId id="269" r:id="rId10"/>
    <p:sldId id="268" r:id="rId11"/>
    <p:sldId id="260" r:id="rId12"/>
    <p:sldId id="270" r:id="rId13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5C26D-FA5A-46EE-89BE-501896B6E38B}" type="datetimeFigureOut">
              <a:rPr lang="es-CL" smtClean="0"/>
              <a:t>24-08-2020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3528B-4C06-4A46-8775-5AA59887F0B1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5C26D-FA5A-46EE-89BE-501896B6E38B}" type="datetimeFigureOut">
              <a:rPr lang="es-CL" smtClean="0"/>
              <a:t>24-08-2020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3528B-4C06-4A46-8775-5AA59887F0B1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5C26D-FA5A-46EE-89BE-501896B6E38B}" type="datetimeFigureOut">
              <a:rPr lang="es-CL" smtClean="0"/>
              <a:t>24-08-2020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3528B-4C06-4A46-8775-5AA59887F0B1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5C26D-FA5A-46EE-89BE-501896B6E38B}" type="datetimeFigureOut">
              <a:rPr lang="es-CL" smtClean="0"/>
              <a:t>24-08-2020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3528B-4C06-4A46-8775-5AA59887F0B1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5C26D-FA5A-46EE-89BE-501896B6E38B}" type="datetimeFigureOut">
              <a:rPr lang="es-CL" smtClean="0"/>
              <a:t>24-08-2020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3528B-4C06-4A46-8775-5AA59887F0B1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5C26D-FA5A-46EE-89BE-501896B6E38B}" type="datetimeFigureOut">
              <a:rPr lang="es-CL" smtClean="0"/>
              <a:t>24-08-2020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3528B-4C06-4A46-8775-5AA59887F0B1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812927"/>
            <a:ext cx="3150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5C26D-FA5A-46EE-89BE-501896B6E38B}" type="datetimeFigureOut">
              <a:rPr lang="es-CL" smtClean="0"/>
              <a:t>24-08-2020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3528B-4C06-4A46-8775-5AA59887F0B1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5C26D-FA5A-46EE-89BE-501896B6E38B}" type="datetimeFigureOut">
              <a:rPr lang="es-CL" smtClean="0"/>
              <a:t>24-08-2020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3528B-4C06-4A46-8775-5AA59887F0B1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5C26D-FA5A-46EE-89BE-501896B6E38B}" type="datetimeFigureOut">
              <a:rPr lang="es-CL" smtClean="0"/>
              <a:t>24-08-2020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3528B-4C06-4A46-8775-5AA59887F0B1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5C26D-FA5A-46EE-89BE-501896B6E38B}" type="datetimeFigureOut">
              <a:rPr lang="es-CL" smtClean="0"/>
              <a:t>24-08-2020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3528B-4C06-4A46-8775-5AA59887F0B1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5C26D-FA5A-46EE-89BE-501896B6E38B}" type="datetimeFigureOut">
              <a:rPr lang="es-CL" smtClean="0"/>
              <a:t>24-08-2020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3528B-4C06-4A46-8775-5AA59887F0B1}" type="slidenum">
              <a:rPr lang="es-CL" smtClean="0"/>
              <a:t>‹Nº›</a:t>
            </a:fld>
            <a:endParaRPr lang="es-CL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s-ES" smtClean="0"/>
              <a:t>Haga clic en el icono para agregar una imagen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89F5C26D-FA5A-46EE-89BE-501896B6E38B}" type="datetimeFigureOut">
              <a:rPr lang="es-CL" smtClean="0"/>
              <a:t>24-08-2020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fld id="{4DA3528B-4C06-4A46-8775-5AA59887F0B1}" type="slidenum">
              <a:rPr lang="es-CL" smtClean="0"/>
              <a:t>‹Nº›</a:t>
            </a:fld>
            <a:endParaRPr lang="es-CL"/>
          </a:p>
        </p:txBody>
      </p:sp>
      <p:grpSp>
        <p:nvGrpSpPr>
          <p:cNvPr id="61" name="Group 60"/>
          <p:cNvGrpSpPr/>
          <p:nvPr/>
        </p:nvGrpSpPr>
        <p:grpSpPr>
          <a:xfrm>
            <a:off x="-33595" y="0"/>
            <a:ext cx="9177595" cy="6857999"/>
            <a:chOff x="-33595" y="0"/>
            <a:chExt cx="9177595" cy="6857999"/>
          </a:xfrm>
        </p:grpSpPr>
        <p:grpSp>
          <p:nvGrpSpPr>
            <p:cNvPr id="62" name="Group 182"/>
            <p:cNvGrpSpPr/>
            <p:nvPr/>
          </p:nvGrpSpPr>
          <p:grpSpPr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3" name="Group 189"/>
            <p:cNvGrpSpPr/>
            <p:nvPr/>
          </p:nvGrpSpPr>
          <p:grpSpPr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4" name="Group 200"/>
            <p:cNvGrpSpPr/>
            <p:nvPr/>
          </p:nvGrpSpPr>
          <p:grpSpPr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99592" y="548680"/>
            <a:ext cx="7155022" cy="1470025"/>
          </a:xfrm>
        </p:spPr>
        <p:txBody>
          <a:bodyPr/>
          <a:lstStyle/>
          <a:p>
            <a:pPr algn="ctr"/>
            <a:r>
              <a:rPr lang="es-CL" dirty="0" smtClean="0"/>
              <a:t>La planificación y Evaluación </a:t>
            </a:r>
            <a:endParaRPr lang="es-CL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43608" y="5373216"/>
            <a:ext cx="7117180" cy="861420"/>
          </a:xfrm>
        </p:spPr>
        <p:txBody>
          <a:bodyPr/>
          <a:lstStyle/>
          <a:p>
            <a:pPr algn="ctr"/>
            <a:r>
              <a:rPr lang="es-CL" dirty="0" smtClean="0"/>
              <a:t>Tarea nº4: Planificando actividades </a:t>
            </a:r>
            <a:r>
              <a:rPr lang="es-CL" dirty="0" smtClean="0"/>
              <a:t>pedagógicas</a:t>
            </a:r>
          </a:p>
          <a:p>
            <a:pPr algn="ctr"/>
            <a:r>
              <a:rPr lang="es-CL" dirty="0" smtClean="0"/>
              <a:t>Actividades Educativas </a:t>
            </a:r>
            <a:r>
              <a:rPr lang="es-CL" dirty="0" smtClean="0"/>
              <a:t> </a:t>
            </a:r>
            <a:endParaRPr lang="es-C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7409">
            <a:off x="1775171" y="2169502"/>
            <a:ext cx="5472608" cy="2873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4520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 smtClean="0"/>
              <a:t>Modelo de planificación 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09442" y="1807361"/>
            <a:ext cx="7522997" cy="405143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CL" sz="2400" dirty="0" smtClean="0"/>
              <a:t>El que a continuación presentare es el modelo que hemos diseñado en la especialidad para que ustedes practiquen. Este modelo ya lo conocen y han trabajado con él, como aproximación a su futuro trabajo, pero es preciso que comprendan como es que cada componente de la planificación se unen entre si para el lograr aprendizajes significativos en niños y niñas. </a:t>
            </a:r>
            <a:endParaRPr lang="es-CL" sz="2400" dirty="0"/>
          </a:p>
        </p:txBody>
      </p:sp>
    </p:spTree>
    <p:extLst>
      <p:ext uri="{BB962C8B-B14F-4D97-AF65-F5344CB8AC3E}">
        <p14:creationId xmlns:p14="http://schemas.microsoft.com/office/powerpoint/2010/main" val="6138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1985763"/>
              </p:ext>
            </p:extLst>
          </p:nvPr>
        </p:nvGraphicFramePr>
        <p:xfrm>
          <a:off x="283027" y="1772816"/>
          <a:ext cx="8424935" cy="4680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64298"/>
                <a:gridCol w="3639547"/>
                <a:gridCol w="1664298"/>
                <a:gridCol w="1456792"/>
              </a:tblGrid>
              <a:tr h="4436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Objetivos de aprendizaje específicos</a:t>
                      </a:r>
                      <a:endParaRPr lang="es-CL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577" marR="555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Experiencia de aprendizaje (incluir preguntas claves)</a:t>
                      </a:r>
                      <a:endParaRPr lang="es-CL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577" marR="555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Evaluación</a:t>
                      </a:r>
                      <a:endParaRPr lang="es-CL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577" marR="555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Experiencia con la familia</a:t>
                      </a:r>
                      <a:endParaRPr lang="es-CL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577" marR="55577" marT="0" marB="0"/>
                </a:tc>
              </a:tr>
              <a:tr h="2513851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OA </a:t>
                      </a:r>
                      <a:r>
                        <a:rPr lang="es-ES" sz="1000" dirty="0" smtClean="0">
                          <a:effectLst/>
                        </a:rPr>
                        <a:t>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s-ES" sz="100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 dirty="0" smtClean="0">
                          <a:effectLst/>
                        </a:rPr>
                        <a:t>(objetivo</a:t>
                      </a:r>
                      <a:r>
                        <a:rPr lang="es-ES" sz="1000" baseline="0" dirty="0" smtClean="0">
                          <a:effectLst/>
                        </a:rPr>
                        <a:t> seleccionado, para la experiencia de aprendizaje)</a:t>
                      </a:r>
                      <a:endParaRPr lang="es-ES" sz="100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s-ES" sz="100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 </a:t>
                      </a:r>
                      <a:endParaRPr lang="es-CL" sz="1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 </a:t>
                      </a:r>
                      <a:endParaRPr lang="es-ES" sz="100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s-ES" sz="100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s-ES" sz="100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s-ES" sz="100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 dirty="0" smtClean="0">
                          <a:effectLst/>
                        </a:rPr>
                        <a:t>OA:</a:t>
                      </a:r>
                      <a:r>
                        <a:rPr lang="es-ES" sz="1000" baseline="0" dirty="0" smtClean="0">
                          <a:effectLst/>
                        </a:rPr>
                        <a:t> transversal</a:t>
                      </a:r>
                      <a:endParaRPr lang="es-ES" sz="100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s-ES" sz="100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 dirty="0" smtClean="0">
                          <a:effectLst/>
                        </a:rPr>
                        <a:t>(objetivo</a:t>
                      </a:r>
                      <a:r>
                        <a:rPr lang="es-ES" sz="1000" baseline="0" dirty="0" smtClean="0">
                          <a:effectLst/>
                        </a:rPr>
                        <a:t> seleccionado que se considera importante que acompañara al objetivo principal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debe</a:t>
                      </a:r>
                      <a:r>
                        <a:rPr lang="en-US" sz="1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estar</a:t>
                      </a:r>
                      <a:r>
                        <a:rPr lang="en-US" sz="1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presente</a:t>
                      </a:r>
                      <a:r>
                        <a:rPr lang="en-US" sz="1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en-US" sz="10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</a:t>
                      </a:r>
                      <a:r>
                        <a:rPr lang="en-US" sz="1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forma </a:t>
                      </a:r>
                      <a:r>
                        <a:rPr lang="en-US" sz="10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permanente</a:t>
                      </a:r>
                      <a:r>
                        <a:rPr lang="en-US" sz="1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s-ES" sz="100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s-CL" sz="1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 </a:t>
                      </a:r>
                      <a:endParaRPr lang="es-CL" sz="1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 </a:t>
                      </a:r>
                      <a:endParaRPr lang="es-CL" sz="1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s-CL" sz="1000" dirty="0">
                        <a:effectLst/>
                      </a:endParaRPr>
                    </a:p>
                  </a:txBody>
                  <a:tcPr marL="55577" marR="55577" marT="0" marB="0"/>
                </a:tc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INICIO</a:t>
                      </a:r>
                      <a:r>
                        <a:rPr lang="es-ES" sz="1000" dirty="0" smtClean="0">
                          <a:effectLst/>
                        </a:rPr>
                        <a:t>:</a:t>
                      </a:r>
                      <a:r>
                        <a:rPr lang="es-CL" sz="1000" dirty="0" smtClean="0">
                          <a:effectLst/>
                        </a:rPr>
                        <a:t>  (se</a:t>
                      </a:r>
                      <a:r>
                        <a:rPr lang="es-CL" sz="1000" baseline="0" dirty="0" smtClean="0">
                          <a:effectLst/>
                        </a:rPr>
                        <a:t> relata en forma  breve como  se  dispondrán niños y niñas en el espacio  físico  y como  se presentara la experiencia de aprendizaje . Ideal realizar preguntas relacionadas a la nueva experiencia, para anticipar y contextualizar  a niños y niñas. </a:t>
                      </a:r>
                      <a:r>
                        <a:rPr lang="es-CL" sz="1000" baseline="0" dirty="0" err="1" smtClean="0">
                          <a:effectLst/>
                        </a:rPr>
                        <a:t>Ej</a:t>
                      </a:r>
                      <a:r>
                        <a:rPr lang="es-CL" sz="1000" baseline="0" dirty="0" smtClean="0">
                          <a:effectLst/>
                        </a:rPr>
                        <a:t>  ¿Qué  saben de este  tema?, ¿alguien ha oído hablar sobre esto?, ¿Qué creen que  vamos hacer?.</a:t>
                      </a:r>
                      <a:endParaRPr lang="es-CL" sz="1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 </a:t>
                      </a:r>
                      <a:endParaRPr lang="es-CL" sz="1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  </a:t>
                      </a:r>
                      <a:r>
                        <a:rPr lang="es-ES" sz="1000" dirty="0" smtClean="0">
                          <a:effectLst/>
                        </a:rPr>
                        <a:t>DESARROLLO:  (se</a:t>
                      </a:r>
                      <a:r>
                        <a:rPr lang="es-ES" sz="1000" baseline="0" dirty="0" smtClean="0">
                          <a:effectLst/>
                        </a:rPr>
                        <a:t> relata  como se realizar a la experiencia de aprendizaje, como  guiaran los adultos de la clase ,  cual será la interacción de niños y niñas y como se usaran los recursos. Ideal  realizar preguntas desafiantes que ayuden a niños y niños resolver de forma autónoma su actividad. </a:t>
                      </a:r>
                      <a:r>
                        <a:rPr lang="es-ES" sz="1000" baseline="0" dirty="0" err="1" smtClean="0">
                          <a:effectLst/>
                        </a:rPr>
                        <a:t>Ej</a:t>
                      </a:r>
                      <a:r>
                        <a:rPr lang="es-ES" sz="1000" baseline="0" dirty="0" smtClean="0">
                          <a:effectLst/>
                        </a:rPr>
                        <a:t>: ¿Qué estas haciendo?, ¿Cómo usaras ese  material?, ¿Cuáles son los pasos que debes realizar?, ¿necesitas ayuda?</a:t>
                      </a:r>
                      <a:endParaRPr lang="es-CL" sz="1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 </a:t>
                      </a:r>
                      <a:endParaRPr lang="es-CL" sz="1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 </a:t>
                      </a:r>
                      <a:r>
                        <a:rPr lang="es-ES" sz="1000" dirty="0" smtClean="0">
                          <a:effectLst/>
                        </a:rPr>
                        <a:t>FINALIZACIÓN: (se</a:t>
                      </a:r>
                      <a:r>
                        <a:rPr lang="es-ES" sz="1000" baseline="0" dirty="0" smtClean="0">
                          <a:effectLst/>
                        </a:rPr>
                        <a:t> realiza  la meta -cognición , para verificar que tan efectiva  y significativa fue la experiencia de aprendizaje . Ideal realizar preguntas que inviten a que  niños y niñas relaten lo que aprendieron y como lo aprendieron , </a:t>
                      </a:r>
                      <a:r>
                        <a:rPr lang="es-ES" sz="1000" baseline="0" dirty="0" err="1" smtClean="0">
                          <a:effectLst/>
                        </a:rPr>
                        <a:t>ej</a:t>
                      </a:r>
                      <a:r>
                        <a:rPr lang="es-ES" sz="1000" baseline="0" dirty="0" smtClean="0">
                          <a:effectLst/>
                        </a:rPr>
                        <a:t>: ¿les gusto la actividad?, ¿fue fácil o difícil? ,  ¿qué hicieron para lograrlo?, ¿Cuáles son los pasos que debieron seguir?, ¿Cómo usaste los materiales ?</a:t>
                      </a:r>
                      <a:endParaRPr lang="es-CL" sz="1000" dirty="0">
                        <a:effectLst/>
                      </a:endParaRPr>
                    </a:p>
                  </a:txBody>
                  <a:tcPr marL="55577" marR="5557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 </a:t>
                      </a:r>
                      <a:endParaRPr lang="es-CL" sz="1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 </a:t>
                      </a:r>
                      <a:endParaRPr lang="es-CL" sz="1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 </a:t>
                      </a:r>
                      <a:endParaRPr lang="es-CL" sz="1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 </a:t>
                      </a:r>
                      <a:r>
                        <a:rPr lang="es-ES" sz="1000" dirty="0" smtClean="0">
                          <a:effectLst/>
                        </a:rPr>
                        <a:t>(se</a:t>
                      </a:r>
                      <a:r>
                        <a:rPr lang="es-ES" sz="1000" baseline="0" dirty="0" smtClean="0">
                          <a:effectLst/>
                        </a:rPr>
                        <a:t> describen los indicadores que se pretenden que logren niños y niñas con la actividad propuesta. Los indicadores deben ser fiel al objetivo de aprendizaje, no ser extensos sino precisos) </a:t>
                      </a:r>
                      <a:endParaRPr lang="es-CL" sz="1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 </a:t>
                      </a:r>
                      <a:endParaRPr lang="es-CL" sz="1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 </a:t>
                      </a:r>
                      <a:endParaRPr lang="es-CL" sz="1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 </a:t>
                      </a:r>
                      <a:endParaRPr lang="es-CL" sz="1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 </a:t>
                      </a:r>
                      <a:endParaRPr lang="es-CL" sz="1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 </a:t>
                      </a:r>
                      <a:endParaRPr lang="es-CL" sz="1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 </a:t>
                      </a:r>
                      <a:endParaRPr lang="es-CL" sz="1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 </a:t>
                      </a:r>
                      <a:endParaRPr lang="es-CL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577" marR="55577" marT="0" marB="0"/>
                </a:tc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 </a:t>
                      </a:r>
                      <a:endParaRPr lang="es-ES" sz="80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s-ES" sz="80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s-ES" sz="80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s-ES" sz="80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s-ES" sz="80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s-ES" sz="80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800" dirty="0" smtClean="0">
                          <a:effectLst/>
                        </a:rPr>
                        <a:t>(</a:t>
                      </a:r>
                      <a:r>
                        <a:rPr lang="es-ES" sz="1000" dirty="0" smtClean="0">
                          <a:effectLst/>
                        </a:rPr>
                        <a:t>Se describe  como se incluirá a la familia para aportar al logro de objetivo propuesto)</a:t>
                      </a:r>
                      <a:endParaRPr lang="es-CL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5577" marR="55577" marT="0" marB="0"/>
                </a:tc>
              </a:tr>
              <a:tr h="147874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RECURSOS</a:t>
                      </a:r>
                      <a:endParaRPr lang="es-CL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577" marR="55577" marT="0" marB="0"/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  <a:tr h="1480120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 </a:t>
                      </a:r>
                      <a:endParaRPr lang="es-ES" sz="800" dirty="0" smtClean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0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(Se</a:t>
                      </a:r>
                      <a:r>
                        <a:rPr lang="es-ES" sz="1000" baseline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describen  todos los recursos tangibles e intangibles  que se usaron para el logro de la actividad )</a:t>
                      </a:r>
                      <a:endParaRPr lang="es-CL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5577" marR="55577" marT="0" marB="0"/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5 Rectángulo"/>
          <p:cNvSpPr/>
          <p:nvPr/>
        </p:nvSpPr>
        <p:spPr>
          <a:xfrm>
            <a:off x="26504" y="260648"/>
            <a:ext cx="8937983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200" b="1" u="sng" dirty="0" smtClean="0"/>
              <a:t>PLANIFICACIÓN DIARIA </a:t>
            </a:r>
            <a:endParaRPr lang="es-CL" sz="1200" dirty="0" smtClean="0"/>
          </a:p>
          <a:p>
            <a:r>
              <a:rPr lang="es-ES" sz="1100" b="1" dirty="0" smtClean="0"/>
              <a:t>NIVEL EDUCATIVO:      </a:t>
            </a:r>
          </a:p>
          <a:p>
            <a:r>
              <a:rPr lang="es-ES" sz="1100" b="1" dirty="0" smtClean="0"/>
              <a:t> FECHA:</a:t>
            </a:r>
            <a:endParaRPr lang="es-CL" sz="1100" dirty="0" smtClean="0"/>
          </a:p>
          <a:p>
            <a:r>
              <a:rPr lang="es-ES" sz="1100" b="1" dirty="0" smtClean="0"/>
              <a:t>EDUCADORA:                     </a:t>
            </a:r>
          </a:p>
          <a:p>
            <a:r>
              <a:rPr lang="es-ES" sz="1100" b="1" dirty="0" smtClean="0"/>
              <a:t>TÉCNICO EN PÁRVULOS:</a:t>
            </a:r>
            <a:endParaRPr lang="es-CL" sz="1100" dirty="0" smtClean="0"/>
          </a:p>
          <a:p>
            <a:r>
              <a:rPr lang="es-ES" sz="1100" b="1" dirty="0" smtClean="0"/>
              <a:t>ÁMBITO TRANVERSAL: Formación personal y social      NÚCLEO:    </a:t>
            </a:r>
          </a:p>
          <a:p>
            <a:r>
              <a:rPr lang="es-ES" sz="1100" b="1" dirty="0" smtClean="0"/>
              <a:t>ÁMBITO:                                                                            NÚCLEO: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s-CL" sz="1100" dirty="0"/>
          </a:p>
        </p:txBody>
      </p:sp>
    </p:spTree>
    <p:extLst>
      <p:ext uri="{BB962C8B-B14F-4D97-AF65-F5344CB8AC3E}">
        <p14:creationId xmlns:p14="http://schemas.microsoft.com/office/powerpoint/2010/main" val="12572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s-CL" dirty="0" smtClean="0"/>
              <a:t>SE HAN DESCRITO TODOS LOS COMPONENTES DE LA PLANIFICACIÓN PARA QUE COMIENCES A CREAR EXPERINCIAS SIGNIFICATIVAS JUNTO AL USO DE LAS BASES CURRICULARES DE LA EDUCACIÓN PARVULARIA. LEE CON ATENCIÓN Y ANALIZA CADA INFORMACIÓN, YA SABES ASPECTOS PRIMORDIALES  SOLO DEBES COMPLEMENTAR LO QUE SABES, BUENA SUERTE!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35214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11560" y="1052736"/>
            <a:ext cx="8064896" cy="5040560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s-CL" sz="2800" dirty="0" smtClean="0"/>
              <a:t>Tarea: nº 4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s-CL" sz="2800" dirty="0" smtClean="0"/>
              <a:t>AE: Colabora en la planificación de actividades educativas adecuadas a la etapa de desarrollo y aprendizaje de niños y niñas menores de 6 años, que favorezcan su bienestar integral, acorde a las Bases Curriculares de la Educación </a:t>
            </a:r>
            <a:r>
              <a:rPr lang="es-CL" sz="2800" dirty="0" err="1" smtClean="0"/>
              <a:t>Parvularia</a:t>
            </a:r>
            <a:r>
              <a:rPr lang="es-CL" sz="2800" dirty="0" smtClean="0"/>
              <a:t>.</a:t>
            </a:r>
            <a:endParaRPr lang="es-CL" sz="2800" dirty="0"/>
          </a:p>
        </p:txBody>
      </p:sp>
    </p:spTree>
    <p:extLst>
      <p:ext uri="{BB962C8B-B14F-4D97-AF65-F5344CB8AC3E}">
        <p14:creationId xmlns:p14="http://schemas.microsoft.com/office/powerpoint/2010/main" val="2901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260648"/>
            <a:ext cx="7125113" cy="924475"/>
          </a:xfrm>
        </p:spPr>
        <p:txBody>
          <a:bodyPr/>
          <a:lstStyle/>
          <a:p>
            <a:r>
              <a:rPr lang="es-CL" dirty="0" smtClean="0"/>
              <a:t>Definición: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908720"/>
            <a:ext cx="8280919" cy="5400599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s-CL" sz="2400" dirty="0"/>
              <a:t>La </a:t>
            </a:r>
            <a:r>
              <a:rPr lang="es-CL" sz="2400" b="1" dirty="0"/>
              <a:t>planificación</a:t>
            </a:r>
            <a:r>
              <a:rPr lang="es-CL" sz="2400" dirty="0"/>
              <a:t> es un proceso sistemático y flexible en que se organiza y anticipa la enseñanza y el aprendizaje, con el fin de darle sentido a la práctica pedagógica</a:t>
            </a:r>
            <a:r>
              <a:rPr lang="es-CL" sz="2400" dirty="0" smtClean="0"/>
              <a:t>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s-CL" sz="2400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es-CL" sz="2400" dirty="0"/>
              <a:t>Una </a:t>
            </a:r>
            <a:r>
              <a:rPr lang="es-CL" sz="2400" b="1" dirty="0"/>
              <a:t>evaluación</a:t>
            </a:r>
            <a:r>
              <a:rPr lang="es-CL" sz="2400" dirty="0"/>
              <a:t> centrada en la </a:t>
            </a:r>
            <a:r>
              <a:rPr lang="es-CL" sz="2400" b="1" dirty="0"/>
              <a:t>planificación</a:t>
            </a:r>
            <a:r>
              <a:rPr lang="es-CL" sz="2400" dirty="0"/>
              <a:t> de los aprendizajes garantiza la reflexión y revisión de los procesos, identifica las capacidades de los alumnos, así como sus experiencias y saberes previos, además de sus actitudes, estilos de aprendizaje e </a:t>
            </a:r>
            <a:r>
              <a:rPr lang="es-CL" sz="2400" dirty="0" smtClean="0"/>
              <a:t>intereses.</a:t>
            </a:r>
            <a:endParaRPr lang="es-CL" sz="2400" dirty="0"/>
          </a:p>
        </p:txBody>
      </p:sp>
    </p:spTree>
    <p:extLst>
      <p:ext uri="{BB962C8B-B14F-4D97-AF65-F5344CB8AC3E}">
        <p14:creationId xmlns:p14="http://schemas.microsoft.com/office/powerpoint/2010/main" val="168394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67722">
            <a:off x="541396" y="1268760"/>
            <a:ext cx="8136904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211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332656"/>
            <a:ext cx="8496944" cy="924475"/>
          </a:xfrm>
        </p:spPr>
        <p:txBody>
          <a:bodyPr/>
          <a:lstStyle/>
          <a:p>
            <a:pPr algn="just"/>
            <a:r>
              <a:rPr lang="es-CL" sz="2800" b="1" dirty="0" smtClean="0"/>
              <a:t>Bases curriculares de la educación </a:t>
            </a:r>
            <a:r>
              <a:rPr lang="es-CL" sz="2800" b="1" dirty="0" err="1" smtClean="0"/>
              <a:t>parvularia</a:t>
            </a:r>
            <a:r>
              <a:rPr lang="es-CL" sz="2800" b="1" dirty="0" smtClean="0"/>
              <a:t> sobre planificación y evaluación. </a:t>
            </a:r>
            <a:endParaRPr lang="es-CL" sz="28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484784"/>
            <a:ext cx="8496944" cy="5040560"/>
          </a:xfrm>
        </p:spPr>
        <p:txBody>
          <a:bodyPr/>
          <a:lstStyle/>
          <a:p>
            <a:pPr marL="0" indent="0" algn="just">
              <a:buNone/>
            </a:pPr>
            <a:r>
              <a:rPr lang="en-US" sz="2400" dirty="0"/>
              <a:t>La </a:t>
            </a:r>
            <a:r>
              <a:rPr lang="en-US" sz="2400" dirty="0" err="1"/>
              <a:t>planificación</a:t>
            </a:r>
            <a:r>
              <a:rPr lang="en-US" sz="2400" dirty="0"/>
              <a:t> y la </a:t>
            </a:r>
            <a:r>
              <a:rPr lang="en-US" sz="2400" dirty="0" err="1"/>
              <a:t>evaluación</a:t>
            </a:r>
            <a:r>
              <a:rPr lang="en-US" sz="2400" dirty="0"/>
              <a:t> son </a:t>
            </a:r>
            <a:r>
              <a:rPr lang="en-US" sz="2400" dirty="0" err="1"/>
              <a:t>aspectos</a:t>
            </a:r>
            <a:r>
              <a:rPr lang="en-US" sz="2400" dirty="0"/>
              <a:t> </a:t>
            </a:r>
            <a:r>
              <a:rPr lang="en-US" sz="2400" dirty="0" err="1"/>
              <a:t>constitutivos</a:t>
            </a:r>
            <a:r>
              <a:rPr lang="en-US" sz="2400" dirty="0"/>
              <a:t> de </a:t>
            </a:r>
            <a:r>
              <a:rPr lang="en-US" sz="2400" dirty="0" err="1"/>
              <a:t>todo</a:t>
            </a:r>
            <a:r>
              <a:rPr lang="en-US" sz="2400" dirty="0"/>
              <a:t> </a:t>
            </a:r>
            <a:r>
              <a:rPr lang="en-US" sz="2400" dirty="0" err="1"/>
              <a:t>proceso</a:t>
            </a:r>
            <a:r>
              <a:rPr lang="en-US" sz="2400" dirty="0"/>
              <a:t> </a:t>
            </a:r>
            <a:r>
              <a:rPr lang="en-US" sz="2400" dirty="0" err="1"/>
              <a:t>educativo</a:t>
            </a:r>
            <a:r>
              <a:rPr lang="en-US" sz="2400" dirty="0"/>
              <a:t>. Se </a:t>
            </a:r>
            <a:r>
              <a:rPr lang="en-US" sz="2400" dirty="0" err="1"/>
              <a:t>planifica</a:t>
            </a:r>
            <a:r>
              <a:rPr lang="en-US" sz="2400" dirty="0"/>
              <a:t> y se </a:t>
            </a:r>
            <a:r>
              <a:rPr lang="en-US" sz="2400" dirty="0" err="1"/>
              <a:t>evalúan</a:t>
            </a:r>
            <a:r>
              <a:rPr lang="en-US" sz="2400" dirty="0"/>
              <a:t> </a:t>
            </a:r>
            <a:r>
              <a:rPr lang="en-US" sz="2400" dirty="0" err="1"/>
              <a:t>los</a:t>
            </a:r>
            <a:r>
              <a:rPr lang="en-US" sz="2400" dirty="0"/>
              <a:t> </a:t>
            </a:r>
            <a:r>
              <a:rPr lang="en-US" sz="2400" dirty="0" err="1"/>
              <a:t>diversos</a:t>
            </a:r>
            <a:r>
              <a:rPr lang="en-US" sz="2400" dirty="0"/>
              <a:t> </a:t>
            </a:r>
            <a:r>
              <a:rPr lang="en-US" sz="2400" dirty="0" err="1"/>
              <a:t>componentes</a:t>
            </a:r>
            <a:r>
              <a:rPr lang="en-US" sz="2400" dirty="0"/>
              <a:t> de </a:t>
            </a:r>
            <a:r>
              <a:rPr lang="en-US" sz="2400" dirty="0" err="1"/>
              <a:t>este</a:t>
            </a:r>
            <a:r>
              <a:rPr lang="en-US" sz="2400" dirty="0"/>
              <a:t> </a:t>
            </a:r>
            <a:r>
              <a:rPr lang="en-US" sz="2400" dirty="0" err="1"/>
              <a:t>proceso</a:t>
            </a:r>
            <a:r>
              <a:rPr lang="en-US" sz="2400" dirty="0"/>
              <a:t> y </a:t>
            </a:r>
            <a:r>
              <a:rPr lang="en-US" sz="2400" dirty="0" err="1"/>
              <a:t>en</a:t>
            </a:r>
            <a:r>
              <a:rPr lang="en-US" sz="2400" dirty="0"/>
              <a:t> </a:t>
            </a:r>
            <a:r>
              <a:rPr lang="en-US" sz="2400" dirty="0" err="1"/>
              <a:t>distintos</a:t>
            </a:r>
            <a:r>
              <a:rPr lang="en-US" sz="2400" dirty="0"/>
              <a:t> </a:t>
            </a:r>
            <a:r>
              <a:rPr lang="en-US" sz="2400" dirty="0" err="1"/>
              <a:t>niveles</a:t>
            </a:r>
            <a:r>
              <a:rPr lang="en-US" sz="2400" dirty="0"/>
              <a:t>, tales </a:t>
            </a:r>
            <a:r>
              <a:rPr lang="en-US" sz="2400" dirty="0" err="1"/>
              <a:t>como</a:t>
            </a:r>
            <a:r>
              <a:rPr lang="en-US" sz="2400" dirty="0"/>
              <a:t> </a:t>
            </a:r>
            <a:r>
              <a:rPr lang="en-US" sz="2400" dirty="0" err="1"/>
              <a:t>los</a:t>
            </a:r>
            <a:r>
              <a:rPr lang="en-US" sz="2400" dirty="0"/>
              <a:t> </a:t>
            </a:r>
            <a:r>
              <a:rPr lang="en-US" sz="2400" dirty="0" err="1"/>
              <a:t>Objetivos</a:t>
            </a:r>
            <a:r>
              <a:rPr lang="en-US" sz="2400" dirty="0"/>
              <a:t> de </a:t>
            </a:r>
            <a:r>
              <a:rPr lang="en-US" sz="2400" dirty="0" err="1"/>
              <a:t>Aprendizaje</a:t>
            </a:r>
            <a:r>
              <a:rPr lang="en-US" sz="2400" dirty="0"/>
              <a:t>, </a:t>
            </a:r>
            <a:r>
              <a:rPr lang="en-US" sz="2400" dirty="0" err="1"/>
              <a:t>los</a:t>
            </a:r>
            <a:r>
              <a:rPr lang="en-US" sz="2400" dirty="0"/>
              <a:t> </a:t>
            </a:r>
            <a:r>
              <a:rPr lang="en-US" sz="2400" dirty="0" err="1"/>
              <a:t>ambientes</a:t>
            </a:r>
            <a:r>
              <a:rPr lang="en-US" sz="2400" dirty="0"/>
              <a:t> de </a:t>
            </a:r>
            <a:r>
              <a:rPr lang="en-US" sz="2400" dirty="0" err="1"/>
              <a:t>aprendizaje</a:t>
            </a:r>
            <a:r>
              <a:rPr lang="en-US" sz="2400" dirty="0"/>
              <a:t>, la </a:t>
            </a:r>
            <a:r>
              <a:rPr lang="en-US" sz="2400" dirty="0" err="1"/>
              <a:t>participación</a:t>
            </a:r>
            <a:r>
              <a:rPr lang="en-US" sz="2400" dirty="0"/>
              <a:t> y el </a:t>
            </a:r>
            <a:r>
              <a:rPr lang="en-US" sz="2400" dirty="0" err="1"/>
              <a:t>trabajo</a:t>
            </a:r>
            <a:r>
              <a:rPr lang="en-US" sz="2400" dirty="0"/>
              <a:t> </a:t>
            </a:r>
            <a:r>
              <a:rPr lang="en-US" sz="2400" dirty="0" err="1"/>
              <a:t>colaborativo</a:t>
            </a:r>
            <a:r>
              <a:rPr lang="en-US" sz="2400" dirty="0"/>
              <a:t> con la </a:t>
            </a:r>
            <a:r>
              <a:rPr lang="en-US" sz="2400" dirty="0" err="1"/>
              <a:t>familia</a:t>
            </a:r>
            <a:r>
              <a:rPr lang="en-US" sz="2400" dirty="0"/>
              <a:t>, </a:t>
            </a:r>
            <a:r>
              <a:rPr lang="en-US" sz="2400" dirty="0" err="1"/>
              <a:t>los</a:t>
            </a:r>
            <a:r>
              <a:rPr lang="en-US" sz="2400" dirty="0"/>
              <a:t> planes de </a:t>
            </a:r>
            <a:r>
              <a:rPr lang="en-US" sz="2400" dirty="0" err="1"/>
              <a:t>mejoramiento</a:t>
            </a:r>
            <a:r>
              <a:rPr lang="en-US" sz="2400" dirty="0"/>
              <a:t> de la </a:t>
            </a:r>
            <a:r>
              <a:rPr lang="en-US" sz="2400" dirty="0" err="1"/>
              <a:t>institución</a:t>
            </a:r>
            <a:r>
              <a:rPr lang="en-US" sz="2400" dirty="0"/>
              <a:t>, entre </a:t>
            </a:r>
            <a:r>
              <a:rPr lang="en-US" sz="2400" dirty="0" err="1"/>
              <a:t>otros</a:t>
            </a:r>
            <a:r>
              <a:rPr lang="en-US" sz="2400" dirty="0"/>
              <a:t>.  Sin embargo, </a:t>
            </a:r>
            <a:r>
              <a:rPr lang="en-US" sz="2400" dirty="0" err="1"/>
              <a:t>este</a:t>
            </a:r>
            <a:r>
              <a:rPr lang="en-US" sz="2400" dirty="0"/>
              <a:t> primer </a:t>
            </a:r>
            <a:r>
              <a:rPr lang="en-US" sz="2400" dirty="0" err="1"/>
              <a:t>contexto</a:t>
            </a:r>
            <a:r>
              <a:rPr lang="en-US" sz="2400" dirty="0"/>
              <a:t> se </a:t>
            </a:r>
            <a:r>
              <a:rPr lang="en-US" sz="2400" dirty="0" err="1"/>
              <a:t>refiere</a:t>
            </a:r>
            <a:r>
              <a:rPr lang="en-US" sz="2400" dirty="0"/>
              <a:t> </a:t>
            </a:r>
            <a:r>
              <a:rPr lang="en-US" sz="2400" dirty="0" err="1"/>
              <a:t>principalmente</a:t>
            </a:r>
            <a:r>
              <a:rPr lang="en-US" sz="2400" dirty="0"/>
              <a:t> a la </a:t>
            </a:r>
            <a:r>
              <a:rPr lang="en-US" sz="2400" dirty="0" err="1"/>
              <a:t>planificación</a:t>
            </a:r>
            <a:r>
              <a:rPr lang="en-US" sz="2400" dirty="0"/>
              <a:t> y </a:t>
            </a:r>
            <a:r>
              <a:rPr lang="en-US" sz="2400" dirty="0" err="1"/>
              <a:t>evaluación</a:t>
            </a:r>
            <a:r>
              <a:rPr lang="en-US" sz="2400" dirty="0"/>
              <a:t> para el </a:t>
            </a:r>
            <a:r>
              <a:rPr lang="en-US" sz="2400" dirty="0" err="1"/>
              <a:t>aprendizaje</a:t>
            </a:r>
            <a:r>
              <a:rPr lang="en-US" sz="2400" dirty="0"/>
              <a:t>, </a:t>
            </a:r>
            <a:r>
              <a:rPr lang="en-US" sz="2400" dirty="0" err="1"/>
              <a:t>actividades</a:t>
            </a:r>
            <a:r>
              <a:rPr lang="en-US" sz="2400" dirty="0"/>
              <a:t> </a:t>
            </a:r>
            <a:r>
              <a:rPr lang="en-US" sz="2400" dirty="0" err="1"/>
              <a:t>ambas</a:t>
            </a:r>
            <a:r>
              <a:rPr lang="en-US" sz="2400" dirty="0"/>
              <a:t> que </a:t>
            </a:r>
            <a:r>
              <a:rPr lang="en-US" sz="2400" dirty="0" err="1"/>
              <a:t>encuentran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</a:t>
            </a:r>
            <a:r>
              <a:rPr lang="en-US" sz="2400" dirty="0" err="1"/>
              <a:t>estas</a:t>
            </a:r>
            <a:r>
              <a:rPr lang="en-US" sz="2400" dirty="0"/>
              <a:t> BCEP </a:t>
            </a:r>
            <a:r>
              <a:rPr lang="en-US" sz="2400" dirty="0" err="1"/>
              <a:t>su</a:t>
            </a:r>
            <a:r>
              <a:rPr lang="en-US" sz="2400" dirty="0"/>
              <a:t> </a:t>
            </a:r>
            <a:r>
              <a:rPr lang="en-US" sz="2400" dirty="0" err="1"/>
              <a:t>referente</a:t>
            </a:r>
            <a:r>
              <a:rPr lang="en-US" sz="2400" dirty="0"/>
              <a:t> fundamental.</a:t>
            </a:r>
            <a:endParaRPr lang="es-CL" sz="2400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37884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12968" cy="1339551"/>
          </a:xfrm>
        </p:spPr>
        <p:txBody>
          <a:bodyPr/>
          <a:lstStyle/>
          <a:p>
            <a:r>
              <a:rPr lang="es-CL" sz="2400" dirty="0" smtClean="0"/>
              <a:t>Planificación y evaluación requieren trabajo continuo, en equipo colaborativo</a:t>
            </a:r>
            <a:r>
              <a:rPr lang="es-CL" sz="2400" dirty="0"/>
              <a:t> </a:t>
            </a:r>
            <a:r>
              <a:rPr lang="es-CL" sz="2400" dirty="0" smtClean="0"/>
              <a:t>y responsable. En donde todos tienen una misión que ayudara a conseguir los logros que hemos propuesto para niños y niñas.</a:t>
            </a:r>
            <a:endParaRPr lang="es-CL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79328">
            <a:off x="1125580" y="1882607"/>
            <a:ext cx="6824965" cy="4560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858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332656"/>
            <a:ext cx="8640960" cy="619268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000" dirty="0"/>
              <a:t>La </a:t>
            </a:r>
            <a:r>
              <a:rPr lang="en-US" sz="2000" dirty="0" err="1"/>
              <a:t>planificación</a:t>
            </a:r>
            <a:r>
              <a:rPr lang="en-US" sz="2000" dirty="0"/>
              <a:t> y la </a:t>
            </a:r>
            <a:r>
              <a:rPr lang="en-US" sz="2000" dirty="0" err="1"/>
              <a:t>evaluación</a:t>
            </a:r>
            <a:r>
              <a:rPr lang="en-US" sz="2000" dirty="0"/>
              <a:t> se </a:t>
            </a:r>
            <a:r>
              <a:rPr lang="en-US" sz="2000" dirty="0" err="1"/>
              <a:t>enriquecen</a:t>
            </a:r>
            <a:r>
              <a:rPr lang="en-US" sz="2000" dirty="0"/>
              <a:t> </a:t>
            </a:r>
            <a:r>
              <a:rPr lang="en-US" sz="2000" dirty="0" err="1"/>
              <a:t>mutuamente</a:t>
            </a:r>
            <a:r>
              <a:rPr lang="en-US" sz="2000" dirty="0"/>
              <a:t>, </a:t>
            </a:r>
            <a:r>
              <a:rPr lang="en-US" sz="2000" dirty="0" err="1"/>
              <a:t>potenciando</a:t>
            </a:r>
            <a:r>
              <a:rPr lang="en-US" sz="2000" dirty="0"/>
              <a:t> las </a:t>
            </a:r>
            <a:r>
              <a:rPr lang="en-US" sz="2000" dirty="0" err="1"/>
              <a:t>oportunidades</a:t>
            </a:r>
            <a:r>
              <a:rPr lang="en-US" sz="2000" dirty="0"/>
              <a:t> </a:t>
            </a:r>
            <a:r>
              <a:rPr lang="en-US" sz="2000" dirty="0" err="1"/>
              <a:t>reales</a:t>
            </a:r>
            <a:r>
              <a:rPr lang="en-US" sz="2000" dirty="0"/>
              <a:t> de </a:t>
            </a:r>
            <a:r>
              <a:rPr lang="en-US" sz="2000" dirty="0" err="1"/>
              <a:t>aprendizaje</a:t>
            </a:r>
            <a:r>
              <a:rPr lang="en-US" sz="2000" dirty="0"/>
              <a:t> y las </a:t>
            </a:r>
            <a:r>
              <a:rPr lang="en-US" sz="2000" dirty="0" err="1"/>
              <a:t>prácticas</a:t>
            </a:r>
            <a:r>
              <a:rPr lang="en-US" sz="2000" dirty="0"/>
              <a:t> </a:t>
            </a:r>
            <a:r>
              <a:rPr lang="en-US" sz="2000" dirty="0" err="1"/>
              <a:t>docentes</a:t>
            </a:r>
            <a:r>
              <a:rPr lang="en-US" sz="2000" dirty="0"/>
              <a:t>. </a:t>
            </a:r>
            <a:r>
              <a:rPr lang="en-US" sz="2000" b="1" dirty="0"/>
              <a:t>La </a:t>
            </a:r>
            <a:r>
              <a:rPr lang="en-US" sz="2000" b="1" dirty="0" err="1"/>
              <a:t>planificación</a:t>
            </a:r>
            <a:r>
              <a:rPr lang="en-US" sz="2000" dirty="0"/>
              <a:t>, </a:t>
            </a:r>
            <a:r>
              <a:rPr lang="en-US" sz="2000" dirty="0" err="1"/>
              <a:t>por</a:t>
            </a:r>
            <a:r>
              <a:rPr lang="en-US" sz="2000" dirty="0"/>
              <a:t> </a:t>
            </a:r>
            <a:r>
              <a:rPr lang="en-US" sz="2000" dirty="0" err="1"/>
              <a:t>una</a:t>
            </a:r>
            <a:r>
              <a:rPr lang="en-US" sz="2000" dirty="0"/>
              <a:t> parte, </a:t>
            </a:r>
            <a:r>
              <a:rPr lang="en-US" sz="2000" dirty="0" err="1"/>
              <a:t>ordena</a:t>
            </a:r>
            <a:r>
              <a:rPr lang="en-US" sz="2000" dirty="0"/>
              <a:t>, </a:t>
            </a:r>
            <a:r>
              <a:rPr lang="en-US" sz="2000" dirty="0" err="1"/>
              <a:t>orienta</a:t>
            </a:r>
            <a:r>
              <a:rPr lang="en-US" sz="2000" dirty="0"/>
              <a:t> y </a:t>
            </a:r>
            <a:r>
              <a:rPr lang="en-US" sz="2000" dirty="0" err="1"/>
              <a:t>estructura</a:t>
            </a:r>
            <a:r>
              <a:rPr lang="en-US" sz="2000" dirty="0"/>
              <a:t> el </a:t>
            </a:r>
            <a:r>
              <a:rPr lang="en-US" sz="2000" dirty="0" err="1"/>
              <a:t>trabajo</a:t>
            </a:r>
            <a:r>
              <a:rPr lang="en-US" sz="2000" dirty="0"/>
              <a:t> </a:t>
            </a:r>
            <a:r>
              <a:rPr lang="en-US" sz="2000" dirty="0" err="1"/>
              <a:t>educativo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tiempos</a:t>
            </a:r>
            <a:r>
              <a:rPr lang="en-US" sz="2000" dirty="0"/>
              <a:t> </a:t>
            </a:r>
            <a:r>
              <a:rPr lang="en-US" sz="2000" dirty="0" err="1"/>
              <a:t>determinados</a:t>
            </a:r>
            <a:r>
              <a:rPr lang="en-US" sz="2000" dirty="0"/>
              <a:t>, </a:t>
            </a:r>
            <a:r>
              <a:rPr lang="en-US" sz="2000" dirty="0" err="1"/>
              <a:t>pero</a:t>
            </a:r>
            <a:r>
              <a:rPr lang="en-US" sz="2000" dirty="0"/>
              <a:t> a la </a:t>
            </a:r>
            <a:r>
              <a:rPr lang="en-US" sz="2000" dirty="0" err="1"/>
              <a:t>vez</a:t>
            </a:r>
            <a:r>
              <a:rPr lang="en-US" sz="2000" dirty="0"/>
              <a:t> </a:t>
            </a:r>
            <a:r>
              <a:rPr lang="en-US" sz="2000" dirty="0" err="1"/>
              <a:t>es</a:t>
            </a:r>
            <a:r>
              <a:rPr lang="en-US" sz="2000" dirty="0"/>
              <a:t> flexible y sensible a la </a:t>
            </a:r>
            <a:r>
              <a:rPr lang="en-US" sz="2000" dirty="0" err="1"/>
              <a:t>evaluación</a:t>
            </a:r>
            <a:r>
              <a:rPr lang="en-US" sz="2000" dirty="0"/>
              <a:t> </a:t>
            </a:r>
            <a:r>
              <a:rPr lang="en-US" sz="2000" dirty="0" err="1"/>
              <a:t>permanente</a:t>
            </a:r>
            <a:r>
              <a:rPr lang="en-US" sz="2000" dirty="0"/>
              <a:t>  de </a:t>
            </a:r>
            <a:r>
              <a:rPr lang="en-US" sz="2000" dirty="0" err="1"/>
              <a:t>cómo</a:t>
            </a:r>
            <a:r>
              <a:rPr lang="en-US" sz="2000" dirty="0"/>
              <a:t> las </a:t>
            </a:r>
            <a:r>
              <a:rPr lang="en-US" sz="2000" dirty="0" err="1"/>
              <a:t>niñas</a:t>
            </a:r>
            <a:r>
              <a:rPr lang="en-US" sz="2000" dirty="0"/>
              <a:t> y </a:t>
            </a:r>
            <a:r>
              <a:rPr lang="en-US" sz="2000" dirty="0" err="1"/>
              <a:t>los</a:t>
            </a:r>
            <a:r>
              <a:rPr lang="en-US" sz="2000" dirty="0"/>
              <a:t> </a:t>
            </a:r>
            <a:r>
              <a:rPr lang="en-US" sz="2000" dirty="0" err="1"/>
              <a:t>niños</a:t>
            </a:r>
            <a:r>
              <a:rPr lang="en-US" sz="2000" dirty="0"/>
              <a:t> van </a:t>
            </a:r>
            <a:r>
              <a:rPr lang="en-US" sz="2000" dirty="0" err="1"/>
              <a:t>reaccionando</a:t>
            </a:r>
            <a:r>
              <a:rPr lang="en-US" sz="2000" dirty="0"/>
              <a:t> a la </a:t>
            </a:r>
            <a:r>
              <a:rPr lang="en-US" sz="2000" dirty="0" err="1"/>
              <a:t>enseñanza</a:t>
            </a:r>
            <a:r>
              <a:rPr lang="en-US" sz="2000" dirty="0"/>
              <a:t> </a:t>
            </a:r>
            <a:r>
              <a:rPr lang="en-US" sz="2000" dirty="0" err="1"/>
              <a:t>realizada</a:t>
            </a:r>
            <a:r>
              <a:rPr lang="en-US" sz="2000" dirty="0"/>
              <a:t> y de lo que van </a:t>
            </a:r>
            <a:r>
              <a:rPr lang="en-US" sz="2000" dirty="0" err="1" smtClean="0"/>
              <a:t>aprendiendo</a:t>
            </a:r>
            <a:r>
              <a:rPr lang="en-US" sz="2000" dirty="0" smtClean="0"/>
              <a:t>.</a:t>
            </a:r>
          </a:p>
          <a:p>
            <a:pPr marL="0" indent="0" algn="just">
              <a:buNone/>
            </a:pPr>
            <a:endParaRPr lang="en-US" sz="2000" dirty="0" smtClean="0"/>
          </a:p>
          <a:p>
            <a:pPr mar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dirty="0" smtClean="0"/>
          </a:p>
          <a:p>
            <a:pPr mar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dirty="0" smtClean="0"/>
          </a:p>
          <a:p>
            <a:pPr mar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endParaRPr lang="es-CL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54707"/>
            <a:ext cx="3585670" cy="390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96257">
            <a:off x="3972541" y="2917556"/>
            <a:ext cx="5025588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195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116632"/>
            <a:ext cx="8208912" cy="604867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b="1" dirty="0" smtClean="0"/>
              <a:t>La </a:t>
            </a:r>
            <a:r>
              <a:rPr lang="en-US" sz="2400" b="1" dirty="0" err="1"/>
              <a:t>evaluación</a:t>
            </a:r>
            <a:r>
              <a:rPr lang="en-US" sz="2400" dirty="0"/>
              <a:t>, </a:t>
            </a:r>
            <a:r>
              <a:rPr lang="en-US" sz="2400" dirty="0" err="1"/>
              <a:t>por</a:t>
            </a:r>
            <a:r>
              <a:rPr lang="en-US" sz="2400" dirty="0"/>
              <a:t> </a:t>
            </a:r>
            <a:r>
              <a:rPr lang="en-US" sz="2400" dirty="0" err="1"/>
              <a:t>su</a:t>
            </a:r>
            <a:r>
              <a:rPr lang="en-US" sz="2400" dirty="0"/>
              <a:t> parte, </a:t>
            </a:r>
            <a:r>
              <a:rPr lang="en-US" sz="2400" dirty="0" err="1"/>
              <a:t>es</a:t>
            </a:r>
            <a:r>
              <a:rPr lang="en-US" sz="2400" dirty="0"/>
              <a:t> la </a:t>
            </a:r>
            <a:r>
              <a:rPr lang="en-US" sz="2400" dirty="0" err="1"/>
              <a:t>práctica</a:t>
            </a:r>
            <a:r>
              <a:rPr lang="en-US" sz="2400" dirty="0"/>
              <a:t> </a:t>
            </a:r>
            <a:r>
              <a:rPr lang="en-US" sz="2400" dirty="0" err="1"/>
              <a:t>mediante</a:t>
            </a:r>
            <a:r>
              <a:rPr lang="en-US" sz="2400" dirty="0"/>
              <a:t> la </a:t>
            </a:r>
            <a:r>
              <a:rPr lang="en-US" sz="2400" dirty="0" err="1"/>
              <a:t>cual</a:t>
            </a:r>
            <a:r>
              <a:rPr lang="en-US" sz="2400" dirty="0"/>
              <a:t> el </a:t>
            </a:r>
            <a:r>
              <a:rPr lang="en-US" sz="2400" dirty="0" err="1"/>
              <a:t>equipo</a:t>
            </a:r>
            <a:r>
              <a:rPr lang="en-US" sz="2400" dirty="0"/>
              <a:t> </a:t>
            </a:r>
            <a:r>
              <a:rPr lang="en-US" sz="2400" dirty="0" err="1" smtClean="0"/>
              <a:t>pedagógico</a:t>
            </a:r>
            <a:r>
              <a:rPr lang="en-US" sz="2400" dirty="0" smtClean="0"/>
              <a:t> (</a:t>
            </a:r>
            <a:r>
              <a:rPr lang="en-US" sz="2400" dirty="0" err="1" smtClean="0"/>
              <a:t>educadoras</a:t>
            </a:r>
            <a:r>
              <a:rPr lang="en-US" sz="2400" dirty="0" smtClean="0"/>
              <a:t> y </a:t>
            </a:r>
            <a:r>
              <a:rPr lang="en-US" sz="2400" dirty="0" err="1" smtClean="0"/>
              <a:t>técnicos</a:t>
            </a:r>
            <a:r>
              <a:rPr lang="en-US" sz="2400" dirty="0" smtClean="0"/>
              <a:t>) </a:t>
            </a:r>
            <a:r>
              <a:rPr lang="en-US" sz="2400" dirty="0" err="1"/>
              <a:t>recoge</a:t>
            </a:r>
            <a:r>
              <a:rPr lang="en-US" sz="2400" dirty="0"/>
              <a:t> y </a:t>
            </a:r>
            <a:r>
              <a:rPr lang="en-US" sz="2400" dirty="0" err="1"/>
              <a:t>analiza</a:t>
            </a:r>
            <a:r>
              <a:rPr lang="en-US" sz="2400" dirty="0"/>
              <a:t> </a:t>
            </a:r>
            <a:r>
              <a:rPr lang="en-US" sz="2400" dirty="0" err="1"/>
              <a:t>información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forma </a:t>
            </a:r>
            <a:r>
              <a:rPr lang="en-US" sz="2400" dirty="0" err="1"/>
              <a:t>sistemática</a:t>
            </a:r>
            <a:r>
              <a:rPr lang="en-US" sz="2400" dirty="0"/>
              <a:t> de </a:t>
            </a:r>
            <a:r>
              <a:rPr lang="en-US" sz="2400" dirty="0" err="1"/>
              <a:t>los</a:t>
            </a:r>
            <a:r>
              <a:rPr lang="en-US" sz="2400" dirty="0"/>
              <a:t> </a:t>
            </a:r>
            <a:r>
              <a:rPr lang="en-US" sz="2400" dirty="0" err="1"/>
              <a:t>procesos</a:t>
            </a:r>
            <a:r>
              <a:rPr lang="en-US" sz="2400" dirty="0"/>
              <a:t> y </a:t>
            </a:r>
            <a:r>
              <a:rPr lang="en-US" sz="2400" dirty="0" err="1"/>
              <a:t>logros</a:t>
            </a:r>
            <a:r>
              <a:rPr lang="en-US" sz="2400" dirty="0"/>
              <a:t> de </a:t>
            </a:r>
            <a:r>
              <a:rPr lang="en-US" sz="2400" dirty="0" err="1"/>
              <a:t>los</a:t>
            </a:r>
            <a:r>
              <a:rPr lang="en-US" sz="2400" dirty="0"/>
              <a:t> </a:t>
            </a:r>
            <a:r>
              <a:rPr lang="en-US" sz="2400" dirty="0" err="1"/>
              <a:t>párvulos</a:t>
            </a:r>
            <a:r>
              <a:rPr lang="en-US" sz="2400" dirty="0"/>
              <a:t>, </a:t>
            </a:r>
            <a:r>
              <a:rPr lang="en-US" sz="2400" dirty="0" err="1"/>
              <a:t>en</a:t>
            </a:r>
            <a:r>
              <a:rPr lang="en-US" sz="2400" dirty="0"/>
              <a:t> </a:t>
            </a:r>
            <a:r>
              <a:rPr lang="en-US" sz="2400" dirty="0" err="1"/>
              <a:t>situaciones</a:t>
            </a:r>
            <a:r>
              <a:rPr lang="en-US" sz="2400" dirty="0"/>
              <a:t> </a:t>
            </a:r>
            <a:r>
              <a:rPr lang="en-US" sz="2400" dirty="0" err="1"/>
              <a:t>auténticas</a:t>
            </a:r>
            <a:r>
              <a:rPr lang="en-US" sz="2400" dirty="0"/>
              <a:t> y </a:t>
            </a:r>
            <a:r>
              <a:rPr lang="en-US" sz="2400" dirty="0" err="1"/>
              <a:t>funcionales</a:t>
            </a:r>
            <a:r>
              <a:rPr lang="en-US" sz="2400" dirty="0"/>
              <a:t>, y </a:t>
            </a:r>
            <a:r>
              <a:rPr lang="en-US" sz="2400" dirty="0" err="1"/>
              <a:t>retroalimenta</a:t>
            </a:r>
            <a:r>
              <a:rPr lang="en-US" sz="2400" dirty="0"/>
              <a:t> a </a:t>
            </a:r>
            <a:r>
              <a:rPr lang="en-US" sz="2400" dirty="0" err="1"/>
              <a:t>los</a:t>
            </a:r>
            <a:r>
              <a:rPr lang="en-US" sz="2400" dirty="0"/>
              <a:t> </a:t>
            </a:r>
            <a:r>
              <a:rPr lang="en-US" sz="2400" dirty="0" err="1"/>
              <a:t>involucrados</a:t>
            </a:r>
            <a:r>
              <a:rPr lang="en-US" sz="2400" dirty="0"/>
              <a:t>.  </a:t>
            </a:r>
            <a:r>
              <a:rPr lang="en-US" sz="2400" dirty="0" err="1"/>
              <a:t>En</a:t>
            </a:r>
            <a:r>
              <a:rPr lang="en-US" sz="2400" dirty="0"/>
              <a:t> </a:t>
            </a:r>
            <a:r>
              <a:rPr lang="en-US" sz="2400" dirty="0" err="1"/>
              <a:t>cuanto</a:t>
            </a:r>
            <a:r>
              <a:rPr lang="en-US" sz="2400" dirty="0"/>
              <a:t> al </a:t>
            </a:r>
            <a:r>
              <a:rPr lang="en-US" sz="2400" dirty="0" err="1"/>
              <a:t>párvulo</a:t>
            </a:r>
            <a:r>
              <a:rPr lang="en-US" sz="2400" dirty="0"/>
              <a:t>, la </a:t>
            </a:r>
            <a:r>
              <a:rPr lang="en-US" sz="2400" dirty="0" err="1"/>
              <a:t>retroalimentación</a:t>
            </a:r>
            <a:r>
              <a:rPr lang="en-US" sz="2400" dirty="0"/>
              <a:t> de </a:t>
            </a:r>
            <a:r>
              <a:rPr lang="en-US" sz="2400" dirty="0" err="1"/>
              <a:t>sus</a:t>
            </a:r>
            <a:r>
              <a:rPr lang="en-US" sz="2400" dirty="0"/>
              <a:t> </a:t>
            </a:r>
            <a:r>
              <a:rPr lang="en-US" sz="2400" dirty="0" err="1"/>
              <a:t>avances</a:t>
            </a:r>
            <a:r>
              <a:rPr lang="en-US" sz="2400" dirty="0"/>
              <a:t> y </a:t>
            </a:r>
            <a:r>
              <a:rPr lang="en-US" sz="2400" dirty="0" err="1" smtClean="0"/>
              <a:t>logros</a:t>
            </a:r>
            <a:r>
              <a:rPr lang="en-US" sz="2400" dirty="0" smtClean="0"/>
              <a:t>.</a:t>
            </a:r>
          </a:p>
          <a:p>
            <a:pPr mar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dirty="0" smtClean="0"/>
          </a:p>
          <a:p>
            <a:pPr mar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dirty="0" smtClean="0"/>
          </a:p>
          <a:p>
            <a:pPr mar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endParaRPr lang="es-CL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21096">
            <a:off x="251520" y="3356992"/>
            <a:ext cx="4140240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54567">
            <a:off x="5227380" y="3220901"/>
            <a:ext cx="3453927" cy="3149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904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404664"/>
            <a:ext cx="8568952" cy="1195535"/>
          </a:xfrm>
        </p:spPr>
        <p:txBody>
          <a:bodyPr/>
          <a:lstStyle/>
          <a:p>
            <a:pPr algn="ctr"/>
            <a:r>
              <a:rPr lang="en-US" b="1" dirty="0" err="1"/>
              <a:t>Planificación</a:t>
            </a:r>
            <a:r>
              <a:rPr lang="en-US" b="1" dirty="0"/>
              <a:t> de </a:t>
            </a:r>
            <a:r>
              <a:rPr lang="en-US" b="1" dirty="0" err="1"/>
              <a:t>los</a:t>
            </a:r>
            <a:r>
              <a:rPr lang="en-US" b="1" dirty="0"/>
              <a:t> </a:t>
            </a:r>
            <a:r>
              <a:rPr lang="en-US" b="1" dirty="0" err="1"/>
              <a:t>Objetivos</a:t>
            </a:r>
            <a:r>
              <a:rPr lang="en-US" b="1" dirty="0"/>
              <a:t> de </a:t>
            </a:r>
            <a:r>
              <a:rPr lang="en-US" b="1" dirty="0" err="1"/>
              <a:t>Aprendizaje</a:t>
            </a:r>
            <a:r>
              <a:rPr lang="en-US" b="1" dirty="0"/>
              <a:t> </a:t>
            </a:r>
            <a:r>
              <a:rPr lang="en-US" b="1" dirty="0" err="1"/>
              <a:t>Transversales</a:t>
            </a:r>
            <a:r>
              <a:rPr lang="es-CL" dirty="0"/>
              <a:t/>
            </a:r>
            <a:br>
              <a:rPr lang="es-CL" dirty="0"/>
            </a:b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807361"/>
            <a:ext cx="8352927" cy="478999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/>
              <a:t> </a:t>
            </a:r>
            <a:endParaRPr lang="es-CL" sz="2400" dirty="0"/>
          </a:p>
          <a:p>
            <a:pPr marL="0" indent="0" algn="just">
              <a:buNone/>
            </a:pPr>
            <a:r>
              <a:rPr lang="en-US" sz="2400" dirty="0" err="1"/>
              <a:t>Estas</a:t>
            </a:r>
            <a:r>
              <a:rPr lang="en-US" sz="2400" dirty="0"/>
              <a:t> Bases </a:t>
            </a:r>
            <a:r>
              <a:rPr lang="en-US" sz="2400" dirty="0" err="1"/>
              <a:t>Curriculares</a:t>
            </a:r>
            <a:r>
              <a:rPr lang="en-US" sz="2400" dirty="0"/>
              <a:t> </a:t>
            </a:r>
            <a:r>
              <a:rPr lang="en-US" sz="2400" dirty="0" err="1"/>
              <a:t>han</a:t>
            </a:r>
            <a:r>
              <a:rPr lang="en-US" sz="2400" dirty="0"/>
              <a:t> </a:t>
            </a:r>
            <a:r>
              <a:rPr lang="en-US" sz="2400" dirty="0" err="1"/>
              <a:t>definido</a:t>
            </a:r>
            <a:r>
              <a:rPr lang="en-US" sz="2400" dirty="0"/>
              <a:t> </a:t>
            </a:r>
            <a:r>
              <a:rPr lang="en-US" sz="2400" dirty="0" err="1"/>
              <a:t>como</a:t>
            </a:r>
            <a:r>
              <a:rPr lang="en-US" sz="2400" dirty="0"/>
              <a:t> </a:t>
            </a:r>
            <a:r>
              <a:rPr lang="en-US" sz="2400" dirty="0" err="1"/>
              <a:t>transversales</a:t>
            </a:r>
            <a:r>
              <a:rPr lang="en-US" sz="2400" dirty="0"/>
              <a:t> a </a:t>
            </a:r>
            <a:r>
              <a:rPr lang="en-US" sz="2400" dirty="0" err="1"/>
              <a:t>los</a:t>
            </a:r>
            <a:r>
              <a:rPr lang="en-US" sz="2400" dirty="0"/>
              <a:t> </a:t>
            </a:r>
            <a:r>
              <a:rPr lang="en-US" sz="2400" dirty="0" err="1"/>
              <a:t>tres</a:t>
            </a:r>
            <a:r>
              <a:rPr lang="en-US" sz="2400" dirty="0"/>
              <a:t> </a:t>
            </a:r>
            <a:r>
              <a:rPr lang="en-US" sz="2400" dirty="0" err="1"/>
              <a:t>núcleos</a:t>
            </a:r>
            <a:r>
              <a:rPr lang="en-US" sz="2400" dirty="0"/>
              <a:t> del </a:t>
            </a:r>
            <a:r>
              <a:rPr lang="en-US" sz="2400" dirty="0" err="1"/>
              <a:t>Ámbito</a:t>
            </a:r>
            <a:r>
              <a:rPr lang="en-US" sz="2400" dirty="0"/>
              <a:t> </a:t>
            </a:r>
            <a:r>
              <a:rPr lang="en-US" sz="2400" dirty="0" err="1"/>
              <a:t>Desarrollo</a:t>
            </a:r>
            <a:r>
              <a:rPr lang="en-US" sz="2400" dirty="0"/>
              <a:t> Personal y Social y, </a:t>
            </a:r>
            <a:r>
              <a:rPr lang="en-US" sz="2400" dirty="0" err="1"/>
              <a:t>por</a:t>
            </a:r>
            <a:r>
              <a:rPr lang="en-US" sz="2400" dirty="0"/>
              <a:t> </a:t>
            </a:r>
            <a:r>
              <a:rPr lang="en-US" sz="2400" dirty="0" err="1"/>
              <a:t>consiguiente</a:t>
            </a:r>
            <a:r>
              <a:rPr lang="en-US" sz="2400" dirty="0"/>
              <a:t>, a </a:t>
            </a:r>
            <a:r>
              <a:rPr lang="en-US" sz="2400" dirty="0" err="1"/>
              <a:t>todos</a:t>
            </a:r>
            <a:r>
              <a:rPr lang="en-US" sz="2400" dirty="0"/>
              <a:t> </a:t>
            </a:r>
            <a:r>
              <a:rPr lang="en-US" sz="2400" dirty="0" err="1"/>
              <a:t>sus</a:t>
            </a:r>
            <a:r>
              <a:rPr lang="en-US" sz="2400" dirty="0"/>
              <a:t> OA (</a:t>
            </a:r>
            <a:r>
              <a:rPr lang="en-US" sz="2400" dirty="0" err="1"/>
              <a:t>en</a:t>
            </a:r>
            <a:r>
              <a:rPr lang="en-US" sz="2400" dirty="0"/>
              <a:t> </a:t>
            </a:r>
            <a:r>
              <a:rPr lang="en-US" sz="2400" dirty="0" err="1"/>
              <a:t>los</a:t>
            </a:r>
            <a:r>
              <a:rPr lang="en-US" sz="2400" dirty="0"/>
              <a:t> </a:t>
            </a:r>
            <a:r>
              <a:rPr lang="en-US" sz="2400" dirty="0" err="1"/>
              <a:t>tres</a:t>
            </a:r>
            <a:r>
              <a:rPr lang="en-US" sz="2400" dirty="0"/>
              <a:t> </a:t>
            </a:r>
            <a:r>
              <a:rPr lang="en-US" sz="2400" dirty="0" err="1"/>
              <a:t>niveles</a:t>
            </a:r>
            <a:r>
              <a:rPr lang="en-US" sz="2400" dirty="0"/>
              <a:t> </a:t>
            </a:r>
            <a:r>
              <a:rPr lang="en-US" sz="2400" dirty="0" err="1"/>
              <a:t>educativos</a:t>
            </a:r>
            <a:r>
              <a:rPr lang="en-US" sz="2400" dirty="0"/>
              <a:t>). </a:t>
            </a:r>
            <a:r>
              <a:rPr lang="en-US" sz="2400" dirty="0" err="1"/>
              <a:t>Esta</a:t>
            </a:r>
            <a:r>
              <a:rPr lang="en-US" sz="2400" dirty="0"/>
              <a:t> </a:t>
            </a:r>
            <a:r>
              <a:rPr lang="en-US" sz="2400" dirty="0" err="1"/>
              <a:t>definición</a:t>
            </a:r>
            <a:r>
              <a:rPr lang="en-US" sz="2400" dirty="0"/>
              <a:t> </a:t>
            </a:r>
            <a:r>
              <a:rPr lang="en-US" sz="2400" dirty="0" err="1"/>
              <a:t>tiene</a:t>
            </a:r>
            <a:r>
              <a:rPr lang="en-US" sz="2400" dirty="0"/>
              <a:t> </a:t>
            </a:r>
            <a:r>
              <a:rPr lang="en-US" sz="2400" dirty="0" err="1"/>
              <a:t>consecuencias</a:t>
            </a:r>
            <a:r>
              <a:rPr lang="en-US" sz="2400" dirty="0"/>
              <a:t> </a:t>
            </a:r>
            <a:r>
              <a:rPr lang="en-US" sz="2400" dirty="0" err="1"/>
              <a:t>directas</a:t>
            </a:r>
            <a:r>
              <a:rPr lang="en-US" sz="2400" dirty="0"/>
              <a:t> para la </a:t>
            </a:r>
            <a:r>
              <a:rPr lang="en-US" sz="2400" dirty="0" err="1"/>
              <a:t>planificación</a:t>
            </a:r>
            <a:r>
              <a:rPr lang="en-US" sz="2400" dirty="0"/>
              <a:t>.</a:t>
            </a:r>
            <a:endParaRPr lang="es-CL" sz="2400" dirty="0"/>
          </a:p>
          <a:p>
            <a:pPr marL="0" indent="0" algn="just">
              <a:buNone/>
            </a:pPr>
            <a:r>
              <a:rPr lang="en-US" sz="2400" dirty="0"/>
              <a:t> </a:t>
            </a:r>
            <a:endParaRPr lang="es-CL" sz="2400" dirty="0"/>
          </a:p>
          <a:p>
            <a:pPr marL="0" indent="0" algn="just">
              <a:buNone/>
            </a:pPr>
            <a:r>
              <a:rPr lang="en-US" sz="2400" dirty="0"/>
              <a:t>Los OA </a:t>
            </a:r>
            <a:r>
              <a:rPr lang="en-US" sz="2400" dirty="0" err="1"/>
              <a:t>Transversales</a:t>
            </a:r>
            <a:r>
              <a:rPr lang="en-US" sz="2400" dirty="0"/>
              <a:t> </a:t>
            </a:r>
            <a:r>
              <a:rPr lang="en-US" sz="2400" dirty="0" err="1"/>
              <a:t>deben</a:t>
            </a:r>
            <a:r>
              <a:rPr lang="en-US" sz="2400" dirty="0"/>
              <a:t> </a:t>
            </a:r>
            <a:r>
              <a:rPr lang="en-US" sz="2400" dirty="0" err="1"/>
              <a:t>estar</a:t>
            </a:r>
            <a:r>
              <a:rPr lang="en-US" sz="2400" dirty="0"/>
              <a:t> </a:t>
            </a:r>
            <a:r>
              <a:rPr lang="en-US" sz="2400" dirty="0" err="1"/>
              <a:t>presentes</a:t>
            </a:r>
            <a:r>
              <a:rPr lang="en-US" sz="2400" dirty="0"/>
              <a:t>  </a:t>
            </a:r>
            <a:r>
              <a:rPr lang="en-US" sz="2400" dirty="0" err="1"/>
              <a:t>en</a:t>
            </a:r>
            <a:r>
              <a:rPr lang="en-US" sz="2400" dirty="0"/>
              <a:t> forma </a:t>
            </a:r>
            <a:r>
              <a:rPr lang="en-US" sz="2400" dirty="0" err="1"/>
              <a:t>permanente</a:t>
            </a:r>
            <a:r>
              <a:rPr lang="en-US" sz="2400" dirty="0"/>
              <a:t>  </a:t>
            </a:r>
            <a:r>
              <a:rPr lang="en-US" sz="2400" dirty="0" err="1"/>
              <a:t>en</a:t>
            </a:r>
            <a:r>
              <a:rPr lang="en-US" sz="2400" dirty="0"/>
              <a:t> la </a:t>
            </a:r>
            <a:r>
              <a:rPr lang="en-US" sz="2400" dirty="0" err="1"/>
              <a:t>planificación</a:t>
            </a:r>
            <a:r>
              <a:rPr lang="en-US" sz="2400" dirty="0"/>
              <a:t> de largo,</a:t>
            </a:r>
            <a:endParaRPr lang="es-CL" sz="2400" dirty="0"/>
          </a:p>
          <a:p>
            <a:pPr marL="0" indent="0" algn="just">
              <a:buNone/>
            </a:pPr>
            <a:r>
              <a:rPr lang="en-US" sz="2400" dirty="0" err="1"/>
              <a:t>mediano</a:t>
            </a:r>
            <a:r>
              <a:rPr lang="en-US" sz="2400" dirty="0"/>
              <a:t> y </a:t>
            </a:r>
            <a:r>
              <a:rPr lang="en-US" sz="2400" dirty="0" err="1"/>
              <a:t>corto</a:t>
            </a:r>
            <a:r>
              <a:rPr lang="en-US" sz="2400" dirty="0"/>
              <a:t> </a:t>
            </a:r>
            <a:r>
              <a:rPr lang="en-US" sz="2400" dirty="0" err="1"/>
              <a:t>plazo</a:t>
            </a:r>
            <a:r>
              <a:rPr lang="en-US" sz="2400" dirty="0" smtClean="0"/>
              <a:t>.</a:t>
            </a:r>
          </a:p>
          <a:p>
            <a:pPr mar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endParaRPr lang="es-CL" sz="2400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88378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utumn">
  <a:themeElements>
    <a:clrScheme name="Autumn">
      <a:dk1>
        <a:sysClr val="windowText" lastClr="000000"/>
      </a:dk1>
      <a:lt1>
        <a:sysClr val="window" lastClr="FFFFFF"/>
      </a:lt1>
      <a:dk2>
        <a:srgbClr val="B01F0F"/>
      </a:dk2>
      <a:lt2>
        <a:srgbClr val="FF9000"/>
      </a:lt2>
      <a:accent1>
        <a:srgbClr val="ED4600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Autumn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tum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TM02455610[[fn=Otoño]]</Template>
  <TotalTime>411</TotalTime>
  <Words>578</Words>
  <Application>Microsoft Office PowerPoint</Application>
  <PresentationFormat>Presentación en pantalla (4:3)</PresentationFormat>
  <Paragraphs>86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Autumn</vt:lpstr>
      <vt:lpstr>La planificación y Evaluación </vt:lpstr>
      <vt:lpstr>Presentación de PowerPoint</vt:lpstr>
      <vt:lpstr>Definición:</vt:lpstr>
      <vt:lpstr>Presentación de PowerPoint</vt:lpstr>
      <vt:lpstr>Bases curriculares de la educación parvularia sobre planificación y evaluación. </vt:lpstr>
      <vt:lpstr>Planificación y evaluación requieren trabajo continuo, en equipo colaborativo y responsable. En donde todos tienen una misión que ayudara a conseguir los logros que hemos propuesto para niños y niñas.</vt:lpstr>
      <vt:lpstr>Presentación de PowerPoint</vt:lpstr>
      <vt:lpstr>Presentación de PowerPoint</vt:lpstr>
      <vt:lpstr>Planificación de los Objetivos de Aprendizaje Transversales </vt:lpstr>
      <vt:lpstr>Modelo de planificación 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planificación y Evaluación</dc:title>
  <dc:creator>Casa</dc:creator>
  <cp:lastModifiedBy>Casa</cp:lastModifiedBy>
  <cp:revision>24</cp:revision>
  <dcterms:created xsi:type="dcterms:W3CDTF">2020-08-23T21:58:51Z</dcterms:created>
  <dcterms:modified xsi:type="dcterms:W3CDTF">2020-08-24T05:34:47Z</dcterms:modified>
</cp:coreProperties>
</file>